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43"/>
  </p:notesMasterIdLst>
  <p:handoutMasterIdLst>
    <p:handoutMasterId r:id="rId44"/>
  </p:handoutMasterIdLst>
  <p:sldIdLst>
    <p:sldId id="256" r:id="rId6"/>
    <p:sldId id="261" r:id="rId7"/>
    <p:sldId id="553" r:id="rId8"/>
    <p:sldId id="551" r:id="rId9"/>
    <p:sldId id="556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564" r:id="rId18"/>
    <p:sldId id="565" r:id="rId19"/>
    <p:sldId id="566" r:id="rId20"/>
    <p:sldId id="567" r:id="rId21"/>
    <p:sldId id="568" r:id="rId22"/>
    <p:sldId id="569" r:id="rId23"/>
    <p:sldId id="585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6" r:id="rId40"/>
    <p:sldId id="554" r:id="rId41"/>
    <p:sldId id="330" r:id="rId42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2FF"/>
    <a:srgbClr val="00487E"/>
    <a:srgbClr val="AEC5E0"/>
    <a:srgbClr val="1E7FB8"/>
    <a:srgbClr val="792321"/>
    <a:srgbClr val="9E0000"/>
    <a:srgbClr val="5D1B19"/>
    <a:srgbClr val="742C2A"/>
    <a:srgbClr val="B22F2C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5158" autoAdjust="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681" y="-3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99202-A6C5-498E-AC4E-F37551CBAC69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A328B-6870-470B-B6C8-71BC5F70E15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964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FEF6A-55B7-40FA-AB0F-43BCDC8F46E4}" type="datetimeFigureOut">
              <a:rPr lang="en-GB" smtClean="0"/>
              <a:t>23/04/2020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CB27C-7546-46C2-81E5-E013FC43292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6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96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2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63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340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47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064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67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6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97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5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05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02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25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47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92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302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894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21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130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682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5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300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6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51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54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3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83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57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D0824CF8-3DE9-440C-969A-6BFA9A4AF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Myriad Pro Light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72ED6A-8E2C-444D-BB24-C4C239ADA50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28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1DB4A4B-C922-4910-8E14-903CB7710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C1A7E38-1DFA-4351-888B-AB74B051F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C1BDE9-5BDE-F749-B924-21303EDEE307}"/>
              </a:ext>
            </a:extLst>
          </p:cNvPr>
          <p:cNvSpPr/>
          <p:nvPr userDrawn="1"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Emergency Medical Teams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9A184-9A3B-CD45-A38E-0109699E4A26}"/>
              </a:ext>
            </a:extLst>
          </p:cNvPr>
          <p:cNvSpPr/>
          <p:nvPr userDrawn="1"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0F988-DAC0-7C44-9415-3EE778C68C88}"/>
              </a:ext>
            </a:extLst>
          </p:cNvPr>
          <p:cNvGrpSpPr/>
          <p:nvPr userDrawn="1"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4261B-9BCF-4042-B6C4-6D7730FD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21236"/>
            <a:ext cx="1548850" cy="47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391B0-0A67-4E5A-94A2-A2E3C6586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14" y="6055580"/>
            <a:ext cx="1548850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463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40129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1182933"/>
            <a:ext cx="9155050" cy="5674800"/>
            <a:chOff x="-11050" y="887200"/>
            <a:chExt cx="9155050" cy="4256100"/>
          </a:xfrm>
          <a:solidFill>
            <a:srgbClr val="00B0F0"/>
          </a:solidFill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lg" len="lg"/>
              <a:tailEnd type="diamond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481834"/>
            <a:ext cx="7262760" cy="70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bg1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6125133"/>
            <a:ext cx="1097400" cy="73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246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282F7B-60D1-4933-837E-2069E0FF4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B561AF-F524-457B-BACB-69E737B80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525C3-9369-428F-8DAE-C097B5EFC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3C2673-7525-46AC-81A6-B1A89859F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75400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C1BDE9-5BDE-F749-B924-21303EDEE307}"/>
              </a:ext>
            </a:extLst>
          </p:cNvPr>
          <p:cNvSpPr/>
          <p:nvPr userDrawn="1"/>
        </p:nvSpPr>
        <p:spPr>
          <a:xfrm>
            <a:off x="0" y="1988840"/>
            <a:ext cx="9144000" cy="230425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132856"/>
            <a:ext cx="9144000" cy="1470025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0070C0"/>
                </a:solidFill>
                <a:effectLst/>
              </a:defRPr>
            </a:lvl1pPr>
          </a:lstStyle>
          <a:p>
            <a:r>
              <a:rPr lang="en-US" dirty="0"/>
              <a:t>Emergency Medical Teams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74889"/>
            <a:ext cx="9144000" cy="6182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2852" y="5888492"/>
            <a:ext cx="9144000" cy="967571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E9A184-9A3B-CD45-A38E-0109699E4A26}"/>
              </a:ext>
            </a:extLst>
          </p:cNvPr>
          <p:cNvSpPr/>
          <p:nvPr userDrawn="1"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30F988-DAC0-7C44-9415-3EE778C68C88}"/>
              </a:ext>
            </a:extLst>
          </p:cNvPr>
          <p:cNvGrpSpPr/>
          <p:nvPr userDrawn="1"/>
        </p:nvGrpSpPr>
        <p:grpSpPr>
          <a:xfrm>
            <a:off x="6933815" y="6093296"/>
            <a:ext cx="1886657" cy="569706"/>
            <a:chOff x="5525840" y="3530278"/>
            <a:chExt cx="1886657" cy="56970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A6590-804B-F840-AA53-47DB6D9E0912}"/>
                </a:ext>
              </a:extLst>
            </p:cNvPr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chemeClr val="bg1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E78CF3D-425D-DF46-A9A3-87C524BA7543}"/>
                </a:ext>
              </a:extLst>
            </p:cNvPr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2A33F-32C0-6D48-B1AB-C4987E2A70EC}"/>
                  </a:ext>
                </a:extLst>
              </p:cNvPr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73A1E1-7721-AE44-9B7C-632D7B149574}"/>
                  </a:ext>
                </a:extLst>
              </p:cNvPr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chemeClr val="bg1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C04261B-9BCF-4042-B6C4-6D7730FD65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21236"/>
            <a:ext cx="1548850" cy="474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C391B0-0A67-4E5A-94A2-A2E3C65868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214" y="6055580"/>
            <a:ext cx="1548850" cy="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8207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02590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76595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20656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3599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00619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0"/>
            <a:ext cx="4427984" cy="60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2806F-E9F3-BC42-BCB8-F98CAFD60195}"/>
              </a:ext>
            </a:extLst>
          </p:cNvPr>
          <p:cNvSpPr/>
          <p:nvPr userDrawn="1"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4657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79208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44624"/>
            <a:ext cx="2133600" cy="365125"/>
          </a:xfrm>
          <a:prstGeom prst="rect">
            <a:avLst/>
          </a:prstGeom>
        </p:spPr>
        <p:txBody>
          <a:bodyPr/>
          <a:lstStyle/>
          <a:p>
            <a:fld id="{FDF3167B-FAB2-4064-BC20-4CA053C862DA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9586514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500752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60910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74063736-2571-49AC-91D1-36E59EA8FC81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365586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1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C35E74-3C74-4B46-BB22-6F29AC9DBD07}"/>
              </a:ext>
            </a:extLst>
          </p:cNvPr>
          <p:cNvSpPr/>
          <p:nvPr userDrawn="1"/>
        </p:nvSpPr>
        <p:spPr>
          <a:xfrm>
            <a:off x="0" y="0"/>
            <a:ext cx="9144000" cy="1556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964080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11050" y="1182933"/>
            <a:ext cx="9155050" cy="5674800"/>
            <a:chOff x="-11050" y="887200"/>
            <a:chExt cx="9155050" cy="4256100"/>
          </a:xfrm>
          <a:solidFill>
            <a:srgbClr val="00B0F0"/>
          </a:solidFill>
        </p:grpSpPr>
        <p:cxnSp>
          <p:nvCxnSpPr>
            <p:cNvPr id="28" name="Shape 2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lg" len="lg"/>
              <a:tailEnd type="diamond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Shape 2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>
                <a:solidFill>
                  <a:srgbClr val="FFFFFF"/>
                </a:solidFill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endParaRPr sz="1800"/>
            </a:p>
          </p:txBody>
        </p:sp>
      </p:grp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549600" y="481834"/>
            <a:ext cx="7262760" cy="701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549600" y="1600200"/>
            <a:ext cx="7497000" cy="3928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bg1"/>
              </a:buClr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046600" y="6125133"/>
            <a:ext cx="1097400" cy="732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10551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282F7B-60D1-4933-837E-2069E0FF4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EB561AF-F524-457B-BACB-69E737B80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01525C3-9369-428F-8DAE-C097B5EFC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43C2673-7525-46AC-81A6-B1A89859F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28175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BF146-54DC-46EA-9ADD-198E1C2FC1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C1408-B920-47D0-94C8-4B5E7D3E16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5230D-E927-46C4-9809-C545743F9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22C54B-7B4D-40BE-9C80-6769A0B97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3107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327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E5938DE-CE11-43F2-A1EE-D4C7DEBEA006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22571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A15CA5A-B3F3-457B-AA8F-DC09651D03AC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68792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41BC9E8-5C3C-4750-A92E-8BCDB9B31434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840191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6" y="0"/>
            <a:ext cx="4427984" cy="60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3744C38A-CC3A-43E1-BF47-CC4E68F6ED37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42806F-E9F3-BC42-BCB8-F98CAFD60195}"/>
              </a:ext>
            </a:extLst>
          </p:cNvPr>
          <p:cNvSpPr/>
          <p:nvPr userDrawn="1"/>
        </p:nvSpPr>
        <p:spPr>
          <a:xfrm>
            <a:off x="0" y="3719"/>
            <a:ext cx="4716016" cy="6017570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86019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779686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3008313" cy="48574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916047E8-DF3C-428A-AAE6-FDED3553341D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37525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/>
          <a:lstStyle/>
          <a:p>
            <a:fld id="{20B5C5CC-369C-430B-83F5-EF5E2936E47B}" type="datetime4">
              <a:rPr lang="en-GB" smtClean="0"/>
              <a:t>23 April 2020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0059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/>
              <a:t>23 April 2020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95904"/>
            <a:ext cx="1730717" cy="52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2C0D-613D-4957-A161-4A9D7FAB2A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3"/>
            <a:ext cx="1541333" cy="6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7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0212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75D5-DD51-4DDF-87E6-FA82A457EC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96817"/>
          </a:xfrm>
          <a:prstGeom prst="rect">
            <a:avLst/>
          </a:prstGeom>
          <a:solidFill>
            <a:srgbClr val="1E7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6799672" y="6178007"/>
            <a:ext cx="1886657" cy="569706"/>
            <a:chOff x="5525840" y="3530278"/>
            <a:chExt cx="1886657" cy="569706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5540240" y="3530278"/>
              <a:ext cx="187225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cap="all" baseline="0" dirty="0">
                  <a:solidFill>
                    <a:srgbClr val="1E7FB8"/>
                  </a:solidFill>
                  <a:latin typeface="Corbel" panose="020B0503020204020204" pitchFamily="34" charset="0"/>
                </a:rPr>
                <a:t>Health</a:t>
              </a:r>
            </a:p>
          </p:txBody>
        </p:sp>
        <p:grpSp>
          <p:nvGrpSpPr>
            <p:cNvPr id="11" name="Group 10"/>
            <p:cNvGrpSpPr/>
            <p:nvPr userDrawn="1"/>
          </p:nvGrpSpPr>
          <p:grpSpPr>
            <a:xfrm>
              <a:off x="5525840" y="3618320"/>
              <a:ext cx="1879457" cy="481664"/>
              <a:chOff x="5525840" y="3618320"/>
              <a:chExt cx="1879457" cy="481664"/>
            </a:xfrm>
          </p:grpSpPr>
          <p:sp>
            <p:nvSpPr>
              <p:cNvPr id="12" name="TextBox 11"/>
              <p:cNvSpPr txBox="1"/>
              <p:nvPr userDrawn="1"/>
            </p:nvSpPr>
            <p:spPr>
              <a:xfrm>
                <a:off x="6494240" y="3838374"/>
                <a:ext cx="88916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cap="none" spc="-80" dirty="0">
                    <a:solidFill>
                      <a:srgbClr val="1E7FB8"/>
                    </a:solidFill>
                    <a:latin typeface="Corbel" panose="020B0503020204020204" pitchFamily="34" charset="0"/>
                  </a:rPr>
                  <a:t>programme</a:t>
                </a:r>
              </a:p>
            </p:txBody>
          </p:sp>
          <p:sp>
            <p:nvSpPr>
              <p:cNvPr id="13" name="TextBox 12"/>
              <p:cNvSpPr txBox="1"/>
              <p:nvPr userDrawn="1"/>
            </p:nvSpPr>
            <p:spPr>
              <a:xfrm>
                <a:off x="5525840" y="3618320"/>
                <a:ext cx="1879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cap="all" spc="-80" dirty="0">
                    <a:solidFill>
                      <a:srgbClr val="1E7FB8"/>
                    </a:solidFill>
                    <a:latin typeface="Leelawadee" panose="020B0502040204020203" pitchFamily="34" charset="-34"/>
                    <a:ea typeface="Lato Heavy" panose="020F0502020204030203" pitchFamily="34" charset="0"/>
                    <a:cs typeface="Leelawadee" panose="020B0502040204020203" pitchFamily="34" charset="-34"/>
                  </a:rPr>
                  <a:t>emergencies</a:t>
                </a: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-9216" y="6021288"/>
            <a:ext cx="91532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6660000" y="3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Condensed" panose="020B0606040200020203" pitchFamily="34" charset="0"/>
              </a:defRPr>
            </a:lvl1pPr>
          </a:lstStyle>
          <a:p>
            <a:fld id="{D0E4CC02-274F-49DB-A9AF-7C2A340E6BF4}" type="datetime4">
              <a:rPr lang="en-GB" smtClean="0"/>
              <a:t>23 April 2020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BCFD6-3A40-BA4E-906E-796EE1464E3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195904"/>
            <a:ext cx="1730717" cy="529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242C0D-613D-4957-A161-4A9D7FAB2A7D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165303"/>
            <a:ext cx="1541333" cy="65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0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slow">
    <p:push dir="u"/>
  </p:transition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Segoe Condensed" panose="020B0606040200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tx1">
              <a:lumMod val="50000"/>
              <a:lumOff val="50000"/>
            </a:schemeClr>
          </a:solidFill>
          <a:latin typeface="Segoe Condensed" panose="020B0606040200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who.int/emergencies/diseases/novel-coronavirus-2019/technical-guidance/infection-prevention-and-control" TargetMode="External"/><Relationship Id="rId4" Type="http://schemas.openxmlformats.org/officeDocument/2006/relationships/hyperlink" Target="https://openwho.org/courses/COVID-19-IPC-EN/items/R6lz8D1kHocpj8TUlEM8r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EMT Just In Time Training Modules, COVID-19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3789040"/>
            <a:ext cx="9144000" cy="61820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Techniques for Infection Prevention and Control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7. Cleaning is listed as the first step in decontamination. List the other two steps available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8. List one commonly used hospital level disinfectant that is recommended for use in cleaning environmental surfaces to reduce the spread of COVID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9. True or false: </a:t>
            </a:r>
            <a:br>
              <a:rPr lang="en-US" altLang="en-US" sz="2800" dirty="0">
                <a:solidFill>
                  <a:schemeClr val="tx2"/>
                </a:solidFill>
              </a:rPr>
            </a:b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“Always clean from low areas to high areas, inner to outer”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27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10. State three considerations for managing used linen on patient wards in a COVID treatment facility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7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11. Name three IPC recommendations for consideration when setting up the triage area of an EMT facility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12. List two of the four conditions under which additional IPC precautions are recommended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(i.e. beyond the standard precautions)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1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13. What is the minimum flow rate for natural ventilation in the waiting room, triage area, mild and moderate wards?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14. What is the minimum distance between all beds of patients with respiratory illness? 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15. Bonus Question: What are the actions that an EMT can take to promote rapid detection of infection amongst its team members? 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Team Quiz - Answers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tx2"/>
                </a:solidFill>
              </a:rPr>
              <a:t>Please pass your answer sheet to the team next to you (clockwise).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Mark the paper as we go through the answers together – there is a prize!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Ask for clarification at any stage: the purpose is to establish a common baseline of knowledge across all team members</a:t>
            </a:r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Session Outcomes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0" dirty="0">
                <a:solidFill>
                  <a:schemeClr val="tx2"/>
                </a:solidFill>
              </a:rPr>
              <a:t>Outline the main considerations for decontamination of surfaces, linen and equipment in EMT work areas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Identify procedures for the rapid detection of infection amongst EMT staff</a:t>
            </a:r>
          </a:p>
          <a:p>
            <a:endParaRPr lang="en-US" sz="2800" b="0" dirty="0">
              <a:solidFill>
                <a:schemeClr val="tx2"/>
              </a:solidFill>
            </a:endParaRPr>
          </a:p>
          <a:p>
            <a:r>
              <a:rPr lang="en-US" sz="2800" b="0" dirty="0">
                <a:solidFill>
                  <a:schemeClr val="tx2"/>
                </a:solidFill>
              </a:rPr>
              <a:t>Apply effective hand hygiene practices in COVID treatment facilities or other clinical settings relevant to the EMT </a:t>
            </a:r>
          </a:p>
        </p:txBody>
      </p:sp>
    </p:spTree>
    <p:extLst>
      <p:ext uri="{BB962C8B-B14F-4D97-AF65-F5344CB8AC3E}">
        <p14:creationId xmlns:p14="http://schemas.microsoft.com/office/powerpoint/2010/main" val="32960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1. List three of the five IPC strategies recommended by WHO for preventing or limiting the spread of COVID-19 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F4E0E-94D5-4E9B-B218-9C94C2F26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97" y="2132856"/>
            <a:ext cx="8741605" cy="28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2. Name two IPC administrative controls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E57395-A81D-45A7-BFC2-BF43ABE74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0" y="1844824"/>
            <a:ext cx="8526139" cy="35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2"/>
                </a:solidFill>
              </a:rPr>
              <a:t>3. </a:t>
            </a:r>
            <a:r>
              <a:rPr lang="en-US" altLang="en-US" sz="2800" dirty="0">
                <a:solidFill>
                  <a:schemeClr val="tx2"/>
                </a:solidFill>
              </a:rPr>
              <a:t>List four elements of IPC standard precautions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2019E8-0A72-42C7-BAF2-DD4FF232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31" y="1556792"/>
            <a:ext cx="8875537" cy="38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4</a:t>
            </a:r>
            <a:r>
              <a:rPr lang="en-US" altLang="en-US" sz="2800" b="1" dirty="0">
                <a:solidFill>
                  <a:schemeClr val="tx2"/>
                </a:solidFill>
              </a:rPr>
              <a:t>. </a:t>
            </a:r>
            <a:r>
              <a:rPr lang="en-US" altLang="en-US" sz="2800" dirty="0">
                <a:solidFill>
                  <a:schemeClr val="tx2"/>
                </a:solidFill>
              </a:rPr>
              <a:t>Fill in the blanks on this chain of transmission diagram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F9AC6-AC53-4A94-87BB-C7D7675F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955625" cy="3888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0733-5DCA-4664-92E9-93D4237D2488}"/>
              </a:ext>
            </a:extLst>
          </p:cNvPr>
          <p:cNvSpPr txBox="1"/>
          <p:nvPr/>
        </p:nvSpPr>
        <p:spPr>
          <a:xfrm>
            <a:off x="5796136" y="2780928"/>
            <a:ext cx="122413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CFF87-B02F-4220-AD6F-030A74DCA6DA}"/>
              </a:ext>
            </a:extLst>
          </p:cNvPr>
          <p:cNvSpPr txBox="1"/>
          <p:nvPr/>
        </p:nvSpPr>
        <p:spPr>
          <a:xfrm>
            <a:off x="2195736" y="2793122"/>
            <a:ext cx="122413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870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5. What are the WHO 5 moments for hand hygiene?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DDB966-5C66-4AE4-909A-9BC0B2777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696" y="1628800"/>
            <a:ext cx="5776118" cy="433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6. List three ways that the EMT can promote respiratory hygiene in a health facility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37422F-413A-4F01-BC73-5C742A77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484784"/>
            <a:ext cx="6894537" cy="444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7. Cleaning is listed as the first step in decontamination. List the other two steps available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2B902-BEBC-4900-93EE-37115EF20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700808"/>
            <a:ext cx="77907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8. List one commonly used hospital level disinfectant that is recommended for use in cleaning environmental surfaces to reduce the spread of COVID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AB9633-A2B5-45F0-B648-4B9649FA84D3}"/>
              </a:ext>
            </a:extLst>
          </p:cNvPr>
          <p:cNvSpPr txBox="1"/>
          <p:nvPr/>
        </p:nvSpPr>
        <p:spPr>
          <a:xfrm>
            <a:off x="538555" y="2204864"/>
            <a:ext cx="81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Answers may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Sodium hypochlorite 0.5%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Ethanol 70%</a:t>
            </a:r>
          </a:p>
          <a:p>
            <a:endParaRPr lang="en-GB" sz="2800" dirty="0"/>
          </a:p>
          <a:p>
            <a:r>
              <a:rPr lang="en-GB" sz="2800" dirty="0"/>
              <a:t>(Other answers are accepted at the trainer’s discretion)</a:t>
            </a:r>
          </a:p>
        </p:txBody>
      </p:sp>
    </p:spTree>
    <p:extLst>
      <p:ext uri="{BB962C8B-B14F-4D97-AF65-F5344CB8AC3E}">
        <p14:creationId xmlns:p14="http://schemas.microsoft.com/office/powerpoint/2010/main" val="315743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9. True or false: </a:t>
            </a:r>
            <a:br>
              <a:rPr lang="en-US" altLang="en-US" sz="2800" dirty="0">
                <a:solidFill>
                  <a:schemeClr val="tx2"/>
                </a:solidFill>
              </a:rPr>
            </a:b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400" dirty="0">
                <a:solidFill>
                  <a:schemeClr val="tx2"/>
                </a:solidFill>
              </a:rPr>
              <a:t>“Always clean from low areas to high areas, inner to outer”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FF41A-0320-4AF2-B3C4-18D2B746F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708920"/>
            <a:ext cx="9103479" cy="15912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14AD1-F002-469A-B459-6395E53EBF98}"/>
              </a:ext>
            </a:extLst>
          </p:cNvPr>
          <p:cNvSpPr txBox="1"/>
          <p:nvPr/>
        </p:nvSpPr>
        <p:spPr>
          <a:xfrm>
            <a:off x="485800" y="2060848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FALSE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57965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10. State three considerations for managing used linen on patient wards in a COVID treatment facility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CDAA09-8D83-4C88-9935-CC108F45D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980728"/>
            <a:ext cx="6681274" cy="3115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A36D37-EA34-442B-80B5-1D845C301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149080"/>
            <a:ext cx="5923910" cy="158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8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/>
          <a:lstStyle/>
          <a:p>
            <a:pPr algn="ctr"/>
            <a:r>
              <a:rPr lang="en-US" dirty="0"/>
              <a:t>Team Quiz - Rules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F4E5DA-714E-42AE-94DB-606039545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2042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tx2"/>
                </a:solidFill>
              </a:rPr>
              <a:t>The quiz is based on your pre-learning 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Questions are delivered centrally on slides. Each slide will be displayed for a timed period. 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Aim to answer every question as a team. Discuss internally and try to involve all team members in formulating your answers.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The quiz is complete after all questions are covered.</a:t>
            </a:r>
          </a:p>
          <a:p>
            <a:r>
              <a:rPr lang="en-US" sz="2800" b="0" dirty="0">
                <a:solidFill>
                  <a:schemeClr val="tx2"/>
                </a:solidFill>
              </a:rPr>
              <a:t>Marks will be awarded at the trainer’s discretion!</a:t>
            </a:r>
          </a:p>
          <a:p>
            <a:endParaRPr lang="en-US" sz="28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11. Name three IPC recommendations for consideration when setting up the triage area of an EMT facility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E8EA63-6E9B-42FC-8735-5C8EC1CB0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8244408" cy="363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12. List two of the four conditions under which additional IPC precautions are recommended </a:t>
            </a:r>
            <a:br>
              <a:rPr lang="en-US" altLang="en-US" sz="2800" dirty="0">
                <a:solidFill>
                  <a:schemeClr val="tx2"/>
                </a:solidFill>
              </a:rPr>
            </a:br>
            <a:r>
              <a:rPr lang="en-US" altLang="en-US" sz="2800" dirty="0">
                <a:solidFill>
                  <a:schemeClr val="tx2"/>
                </a:solidFill>
              </a:rPr>
              <a:t>(i.e. beyond the standard precautions)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3F596C-E1C3-4139-97DD-3A2B7F93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060848"/>
            <a:ext cx="7710245" cy="31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13. What is the minimum flow rate for natural ventilation in the waiting room, triage area, mild and moderate wards?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3A150-E3C3-4DDB-80FB-AE84E48428BC}"/>
              </a:ext>
            </a:extLst>
          </p:cNvPr>
          <p:cNvSpPr txBox="1"/>
          <p:nvPr/>
        </p:nvSpPr>
        <p:spPr>
          <a:xfrm>
            <a:off x="485800" y="2564904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60 l/s/patient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14. What is the </a:t>
            </a:r>
            <a:r>
              <a:rPr lang="en-US" altLang="en-US" sz="2800" u="sng" dirty="0">
                <a:solidFill>
                  <a:schemeClr val="tx2"/>
                </a:solidFill>
              </a:rPr>
              <a:t>minimum</a:t>
            </a:r>
            <a:r>
              <a:rPr lang="en-US" altLang="en-US" sz="2800" dirty="0">
                <a:solidFill>
                  <a:schemeClr val="tx2"/>
                </a:solidFill>
              </a:rPr>
              <a:t> distance between all beds of patients with respiratory illness? 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106645-F25F-4247-B31E-4518275299DF}"/>
              </a:ext>
            </a:extLst>
          </p:cNvPr>
          <p:cNvSpPr txBox="1"/>
          <p:nvPr/>
        </p:nvSpPr>
        <p:spPr>
          <a:xfrm>
            <a:off x="485800" y="2996952"/>
            <a:ext cx="81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1m apart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15. Bonus Question</a:t>
            </a:r>
            <a:r>
              <a:rPr lang="en-US" altLang="en-US" sz="2800">
                <a:solidFill>
                  <a:schemeClr val="tx2"/>
                </a:solidFill>
              </a:rPr>
              <a:t>: What are the actions that an EMT can take to promote rapid detection of infection amongst its team members?</a:t>
            </a:r>
            <a:endParaRPr lang="en-US" altLang="en-US" sz="2400" b="1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33579C-0FEF-4B8B-8A64-AAFF0A63DB33}"/>
              </a:ext>
            </a:extLst>
          </p:cNvPr>
          <p:cNvSpPr txBox="1"/>
          <p:nvPr/>
        </p:nvSpPr>
        <p:spPr>
          <a:xfrm>
            <a:off x="251520" y="1556792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for all safety issues, the EMT </a:t>
            </a:r>
            <a:r>
              <a:rPr lang="en-US" dirty="0" err="1"/>
              <a:t>organisation</a:t>
            </a:r>
            <a:r>
              <a:rPr lang="en-US" dirty="0"/>
              <a:t> has a Duty of Care responsibility for all team personnel. This applies whether they are co-located in the same facility or distributed across multiple work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Risk of infection to staff should be identified within the risk assessment process, and measures put in place to reduce either the likelihood (prevention) and/or consequences (mitigation) to levels tolerable for both the </a:t>
            </a:r>
            <a:r>
              <a:rPr lang="en-US" dirty="0" err="1"/>
              <a:t>organisation</a:t>
            </a:r>
            <a:r>
              <a:rPr lang="en-US" dirty="0"/>
              <a:t> and staff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Within this holistic framework, rapid detection is a mitigation measure that depends on active monitoring of COVID-19 signs/symptoms at three connected layers:</a:t>
            </a:r>
          </a:p>
          <a:p>
            <a:pPr marL="800100" lvl="1" indent="-342900">
              <a:buAutoNum type="alphaUcPeriod"/>
            </a:pPr>
            <a:r>
              <a:rPr lang="en-US" dirty="0"/>
              <a:t>The individual</a:t>
            </a:r>
          </a:p>
          <a:p>
            <a:pPr marL="800100" lvl="1" indent="-342900">
              <a:buAutoNum type="alphaUcPeriod"/>
            </a:pPr>
            <a:r>
              <a:rPr lang="en-US" dirty="0"/>
              <a:t>Other team members – e.g. recommend to introduce a buddy-buddy system     </a:t>
            </a:r>
          </a:p>
          <a:p>
            <a:pPr marL="800100" lvl="1" indent="-342900">
              <a:buAutoNum type="alphaUcPeriod"/>
            </a:pPr>
            <a:r>
              <a:rPr lang="en-US" dirty="0"/>
              <a:t>The clinical shift team leader, or equivalent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Preparedness training and education on spotting the signs/symptoms at all three layers is crucial to rapid detection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clear internal reporting system is also paramount, including consistent thresholds for WHEN reports are to be made, to WHOM, and HOW </a:t>
            </a:r>
          </a:p>
        </p:txBody>
      </p:sp>
    </p:spTree>
    <p:extLst>
      <p:ext uri="{BB962C8B-B14F-4D97-AF65-F5344CB8AC3E}">
        <p14:creationId xmlns:p14="http://schemas.microsoft.com/office/powerpoint/2010/main" val="35936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Final Scores?</a:t>
            </a:r>
            <a:endParaRPr lang="en-GB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84125D-DB8F-44FB-A14E-A8455A6C7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762" y="1398609"/>
            <a:ext cx="4284476" cy="24100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40240E-6A51-4E45-8FD9-E0BED04DB3A0}"/>
              </a:ext>
            </a:extLst>
          </p:cNvPr>
          <p:cNvSpPr/>
          <p:nvPr/>
        </p:nvSpPr>
        <p:spPr>
          <a:xfrm>
            <a:off x="485800" y="3516900"/>
            <a:ext cx="7859215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1D592F-473A-4D74-B8A3-F39BDEC40859}"/>
              </a:ext>
            </a:extLst>
          </p:cNvPr>
          <p:cNvSpPr txBox="1"/>
          <p:nvPr/>
        </p:nvSpPr>
        <p:spPr>
          <a:xfrm>
            <a:off x="899592" y="3619734"/>
            <a:ext cx="81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All EMT staff are recommended again to revisit the following e-module, available at: </a:t>
            </a:r>
            <a:r>
              <a:rPr lang="en-US" sz="20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https://openwho.org/courses/COVID-19-IPC-EN/items/R6lz8D1kHocpj8TUlEM8r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Further technical guidance is available at: </a:t>
            </a:r>
            <a:r>
              <a:rPr lang="en-US" sz="20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https://www.who.int/emergencies/diseases/novel-coronavirus-2019/technical-guidance/infection-prevention-and-control</a:t>
            </a:r>
            <a:endParaRPr lang="en-US" sz="2000" dirty="0">
              <a:solidFill>
                <a:schemeClr val="accent1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EC7E94-4A5F-4558-9D70-1573FC02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3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Hand Hygiene Practical</a:t>
            </a:r>
            <a:endParaRPr lang="en-GB" sz="3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9074F4-5638-45BB-A5BF-474DFDA1F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9" y="3356992"/>
            <a:ext cx="1348469" cy="5760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FFE712-0A8C-40DA-87F7-FBA5DEAF3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028850"/>
            <a:ext cx="5029150" cy="28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B2E205-CE58-4AE2-89AE-57BC24AF0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42" y="3683642"/>
            <a:ext cx="2693099" cy="1545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9EB343-D74D-472F-9B29-16AB321546F3}"/>
              </a:ext>
            </a:extLst>
          </p:cNvPr>
          <p:cNvSpPr txBox="1"/>
          <p:nvPr/>
        </p:nvSpPr>
        <p:spPr>
          <a:xfrm>
            <a:off x="1475656" y="1300655"/>
            <a:ext cx="619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Thank you</a:t>
            </a:r>
          </a:p>
          <a:p>
            <a:pPr algn="ctr"/>
            <a:r>
              <a:rPr lang="en-GB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Condensed" panose="020B0606040200020203" pitchFamily="34" charset="0"/>
              </a:rPr>
              <a:t>Any questions?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4B1DB53-A5EF-461C-BF1B-F261A43C223A}"/>
              </a:ext>
            </a:extLst>
          </p:cNvPr>
          <p:cNvSpPr/>
          <p:nvPr/>
        </p:nvSpPr>
        <p:spPr>
          <a:xfrm>
            <a:off x="3779912" y="4088876"/>
            <a:ext cx="3695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http://extranet.who.int/emt/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1F1A25-0071-4C57-B4E9-AF856BA7FE44}"/>
              </a:ext>
            </a:extLst>
          </p:cNvPr>
          <p:cNvSpPr/>
          <p:nvPr/>
        </p:nvSpPr>
        <p:spPr>
          <a:xfrm>
            <a:off x="3779912" y="4767536"/>
            <a:ext cx="2436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EMTeams@who.int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3631E-196A-4DE0-8EEB-63DFDD1F78DC}"/>
              </a:ext>
            </a:extLst>
          </p:cNvPr>
          <p:cNvSpPr/>
          <p:nvPr/>
        </p:nvSpPr>
        <p:spPr>
          <a:xfrm>
            <a:off x="379599" y="3068960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Segoe Condensed" panose="020B0606040200020203" pitchFamily="34" charset="0"/>
              </a:rPr>
              <a:t>For more…</a:t>
            </a:r>
          </a:p>
        </p:txBody>
      </p:sp>
      <p:sp>
        <p:nvSpPr>
          <p:cNvPr id="11" name="Shape 291">
            <a:extLst>
              <a:ext uri="{FF2B5EF4-FFF2-40B4-BE49-F238E27FC236}">
                <a16:creationId xmlns:a16="http://schemas.microsoft.com/office/drawing/2014/main" id="{391757D5-901D-4FBB-8726-4BC43BC97C09}"/>
              </a:ext>
            </a:extLst>
          </p:cNvPr>
          <p:cNvSpPr/>
          <p:nvPr/>
        </p:nvSpPr>
        <p:spPr>
          <a:xfrm>
            <a:off x="355564" y="3604912"/>
            <a:ext cx="2848285" cy="1984329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5516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Shape 519">
            <a:extLst>
              <a:ext uri="{FF2B5EF4-FFF2-40B4-BE49-F238E27FC236}">
                <a16:creationId xmlns:a16="http://schemas.microsoft.com/office/drawing/2014/main" id="{0CCEF73E-5E2B-43D3-9A5D-5FE9D9C2A31F}"/>
              </a:ext>
            </a:extLst>
          </p:cNvPr>
          <p:cNvSpPr/>
          <p:nvPr/>
        </p:nvSpPr>
        <p:spPr>
          <a:xfrm>
            <a:off x="3419872" y="4130296"/>
            <a:ext cx="360040" cy="37882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" name="Shape 397">
            <a:extLst>
              <a:ext uri="{FF2B5EF4-FFF2-40B4-BE49-F238E27FC236}">
                <a16:creationId xmlns:a16="http://schemas.microsoft.com/office/drawing/2014/main" id="{C66FBD0C-4B6E-49F2-8B91-679CF8EF7629}"/>
              </a:ext>
            </a:extLst>
          </p:cNvPr>
          <p:cNvGrpSpPr/>
          <p:nvPr/>
        </p:nvGrpSpPr>
        <p:grpSpPr>
          <a:xfrm>
            <a:off x="3419872" y="4862328"/>
            <a:ext cx="360040" cy="289235"/>
            <a:chOff x="559275" y="1683950"/>
            <a:chExt cx="466500" cy="327300"/>
          </a:xfrm>
          <a:solidFill>
            <a:srgbClr val="00B0F0"/>
          </a:solidFill>
        </p:grpSpPr>
        <p:sp>
          <p:nvSpPr>
            <p:cNvPr id="14" name="Shape 398">
              <a:extLst>
                <a:ext uri="{FF2B5EF4-FFF2-40B4-BE49-F238E27FC236}">
                  <a16:creationId xmlns:a16="http://schemas.microsoft.com/office/drawing/2014/main" id="{80AEB9BE-E1B1-4747-97F1-82DA4E5633E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  <p:sp>
          <p:nvSpPr>
            <p:cNvPr id="15" name="Shape 399">
              <a:extLst>
                <a:ext uri="{FF2B5EF4-FFF2-40B4-BE49-F238E27FC236}">
                  <a16:creationId xmlns:a16="http://schemas.microsoft.com/office/drawing/2014/main" id="{8EEFABFE-0F08-4A31-907B-08D6CDB5AFF2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6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1. List three of the five IPC strategies recommended by WHO for preventing or limiting the spread of COVID-19 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2. Name two IPC administrative controls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b="1" dirty="0">
                <a:solidFill>
                  <a:schemeClr val="tx2"/>
                </a:solidFill>
              </a:rPr>
              <a:t>3. </a:t>
            </a:r>
            <a:r>
              <a:rPr lang="en-US" altLang="en-US" sz="2800" dirty="0">
                <a:solidFill>
                  <a:schemeClr val="tx2"/>
                </a:solidFill>
              </a:rPr>
              <a:t>List four elements of IPC standard precautions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4</a:t>
            </a:r>
            <a:r>
              <a:rPr lang="en-US" altLang="en-US" sz="2800" b="1" dirty="0">
                <a:solidFill>
                  <a:schemeClr val="tx2"/>
                </a:solidFill>
              </a:rPr>
              <a:t>. </a:t>
            </a:r>
            <a:r>
              <a:rPr lang="en-US" altLang="en-US" sz="2800" dirty="0">
                <a:solidFill>
                  <a:schemeClr val="tx2"/>
                </a:solidFill>
              </a:rPr>
              <a:t>Fill in the blanks on this chain of transmission diagram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F9AC6-AC53-4A94-87BB-C7D7675F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0808"/>
            <a:ext cx="5955625" cy="38880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AF0733-5DCA-4664-92E9-93D4237D2488}"/>
              </a:ext>
            </a:extLst>
          </p:cNvPr>
          <p:cNvSpPr txBox="1"/>
          <p:nvPr/>
        </p:nvSpPr>
        <p:spPr>
          <a:xfrm>
            <a:off x="5796136" y="2780928"/>
            <a:ext cx="122413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?</a:t>
            </a:r>
            <a:endParaRPr lang="en-GB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CFF87-B02F-4220-AD6F-030A74DCA6DA}"/>
              </a:ext>
            </a:extLst>
          </p:cNvPr>
          <p:cNvSpPr txBox="1"/>
          <p:nvPr/>
        </p:nvSpPr>
        <p:spPr>
          <a:xfrm>
            <a:off x="2195736" y="2793122"/>
            <a:ext cx="122413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990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5. What are the WHO 5 moments for hand hygiene?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3">
            <a:extLst>
              <a:ext uri="{FF2B5EF4-FFF2-40B4-BE49-F238E27FC236}">
                <a16:creationId xmlns:a16="http://schemas.microsoft.com/office/drawing/2014/main" id="{61F0DE5E-E823-4F6C-9EFD-180D7E5F6F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6507" y="332656"/>
            <a:ext cx="9036496" cy="1055687"/>
          </a:xfrm>
        </p:spPr>
        <p:txBody>
          <a:bodyPr>
            <a:normAutofit/>
          </a:bodyPr>
          <a:lstStyle/>
          <a:p>
            <a:pPr algn="ctr"/>
            <a:r>
              <a:rPr lang="en-US" altLang="en-US" sz="2800" dirty="0">
                <a:solidFill>
                  <a:schemeClr val="tx2"/>
                </a:solidFill>
              </a:rPr>
              <a:t>6. List three ways that the EMT can promote respiratory hygiene in a health facility</a:t>
            </a:r>
            <a:endParaRPr lang="en-US" alt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40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untry xmlns="ebdec577-be85-4b89-a3ae-6621adb499a1">01 WHE basic tempates</Country>
    <Document_x0020_date xmlns="ebdec577-be85-4b89-a3ae-6621adb499a1">2017-11-30T23:00:00+00:00</Document_x0020_date>
    <Highlight xmlns="ebdec577-be85-4b89-a3ae-6621adb499a1">false</Highligh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885F3BC872504B819712F278B48B2E" ma:contentTypeVersion="3" ma:contentTypeDescription="Create a new document." ma:contentTypeScope="" ma:versionID="e93e413bd9e4daf03065ad9c2a6df9e1">
  <xsd:schema xmlns:xsd="http://www.w3.org/2001/XMLSchema" xmlns:xs="http://www.w3.org/2001/XMLSchema" xmlns:p="http://schemas.microsoft.com/office/2006/metadata/properties" xmlns:ns2="ebdec577-be85-4b89-a3ae-6621adb499a1" targetNamespace="http://schemas.microsoft.com/office/2006/metadata/properties" ma:root="true" ma:fieldsID="b8e1dbfa560afbd11fa58e8356f77703" ns2:_="">
    <xsd:import namespace="ebdec577-be85-4b89-a3ae-6621adb499a1"/>
    <xsd:element name="properties">
      <xsd:complexType>
        <xsd:sequence>
          <xsd:element name="documentManagement">
            <xsd:complexType>
              <xsd:all>
                <xsd:element ref="ns2:Highlight" minOccurs="0"/>
                <xsd:element ref="ns2:Country" minOccurs="0"/>
                <xsd:element ref="ns2:Document_x0020_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ec577-be85-4b89-a3ae-6621adb499a1" elementFormDefault="qualified">
    <xsd:import namespace="http://schemas.microsoft.com/office/2006/documentManagement/types"/>
    <xsd:import namespace="http://schemas.microsoft.com/office/infopath/2007/PartnerControls"/>
    <xsd:element name="Highlight" ma:index="8" nillable="true" ma:displayName="Highlight" ma:default="0" ma:description="Highlight this document for display on the home page as a Highlighted Document" ma:internalName="Highlight">
      <xsd:simpleType>
        <xsd:restriction base="dms:Boolean"/>
      </xsd:simpleType>
    </xsd:element>
    <xsd:element name="Country" ma:index="9" nillable="true" ma:displayName="Subject" ma:internalName="Country">
      <xsd:simpleType>
        <xsd:restriction base="dms:Text">
          <xsd:maxLength value="255"/>
        </xsd:restriction>
      </xsd:simpleType>
    </xsd:element>
    <xsd:element name="Document_x0020_date" ma:index="10" nillable="true" ma:displayName="Document date" ma:format="DateOnly" ma:internalName="Document_x0020_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4C2A13-1F8A-468D-A3BD-05DF5780D5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0E798-6F80-4C50-A13B-41FE115A584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bdec577-be85-4b89-a3ae-6621adb499a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9E2816-9968-4361-AE5B-D13E66A4D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ec577-be85-4b89-a3ae-6621adb49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Microsoft Office PowerPoint</Application>
  <PresentationFormat>On-screen Show (4:3)</PresentationFormat>
  <Paragraphs>109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Corbel</vt:lpstr>
      <vt:lpstr>Leelawadee</vt:lpstr>
      <vt:lpstr>Segoe Condensed</vt:lpstr>
      <vt:lpstr>Office Theme</vt:lpstr>
      <vt:lpstr>1_Office Theme</vt:lpstr>
      <vt:lpstr>EMT Just In Time Training Modules, COVID-19</vt:lpstr>
      <vt:lpstr>Session Outcomes</vt:lpstr>
      <vt:lpstr>Team Quiz - Rules</vt:lpstr>
      <vt:lpstr>1. List three of the five IPC strategies recommended by WHO for preventing or limiting the spread of COVID-19 </vt:lpstr>
      <vt:lpstr>2. Name two IPC administrative controls</vt:lpstr>
      <vt:lpstr>3. List four elements of IPC standard precautions</vt:lpstr>
      <vt:lpstr>4. Fill in the blanks on this chain of transmission diagram</vt:lpstr>
      <vt:lpstr>5. What are the WHO 5 moments for hand hygiene?</vt:lpstr>
      <vt:lpstr>6. List three ways that the EMT can promote respiratory hygiene in a health facility</vt:lpstr>
      <vt:lpstr>7. Cleaning is listed as the first step in decontamination. List the other two steps available</vt:lpstr>
      <vt:lpstr>8. List one commonly used hospital level disinfectant that is recommended for use in cleaning environmental surfaces to reduce the spread of COVID</vt:lpstr>
      <vt:lpstr>9. True or false:   “Always clean from low areas to high areas, inner to outer”</vt:lpstr>
      <vt:lpstr>10. State three considerations for managing used linen on patient wards in a COVID treatment facility</vt:lpstr>
      <vt:lpstr>11. Name three IPC recommendations for consideration when setting up the triage area of an EMT facility</vt:lpstr>
      <vt:lpstr>12. List two of the four conditions under which additional IPC precautions are recommended  (i.e. beyond the standard precautions)</vt:lpstr>
      <vt:lpstr>13. What is the minimum flow rate for natural ventilation in the waiting room, triage area, mild and moderate wards?</vt:lpstr>
      <vt:lpstr>14. What is the minimum distance between all beds of patients with respiratory illness? </vt:lpstr>
      <vt:lpstr>15. Bonus Question: What are the actions that an EMT can take to promote rapid detection of infection amongst its team members? </vt:lpstr>
      <vt:lpstr>Team Quiz - Answers</vt:lpstr>
      <vt:lpstr>1. List three of the five IPC strategies recommended by WHO for preventing or limiting the spread of COVID-19 </vt:lpstr>
      <vt:lpstr>2. Name two IPC administrative controls</vt:lpstr>
      <vt:lpstr>3. List four elements of IPC standard precautions</vt:lpstr>
      <vt:lpstr>4. Fill in the blanks on this chain of transmission diagram</vt:lpstr>
      <vt:lpstr>5. What are the WHO 5 moments for hand hygiene?</vt:lpstr>
      <vt:lpstr>6. List three ways that the EMT can promote respiratory hygiene in a health facility</vt:lpstr>
      <vt:lpstr>7. Cleaning is listed as the first step in decontamination. List the other two steps available</vt:lpstr>
      <vt:lpstr>8. List one commonly used hospital level disinfectant that is recommended for use in cleaning environmental surfaces to reduce the spread of COVID</vt:lpstr>
      <vt:lpstr>9. True or false:   “Always clean from low areas to high areas, inner to outer”</vt:lpstr>
      <vt:lpstr>10. State three considerations for managing used linen on patient wards in a COVID treatment facility</vt:lpstr>
      <vt:lpstr>11. Name three IPC recommendations for consideration when setting up the triage area of an EMT facility</vt:lpstr>
      <vt:lpstr>12. List two of the four conditions under which additional IPC precautions are recommended  (i.e. beyond the standard precautions)</vt:lpstr>
      <vt:lpstr>13. What is the minimum flow rate for natural ventilation in the waiting room, triage area, mild and moderate wards?</vt:lpstr>
      <vt:lpstr>14. What is the minimum distance between all beds of patients with respiratory illness? </vt:lpstr>
      <vt:lpstr>15. Bonus Question: What are the actions that an EMT can take to promote rapid detection of infection amongst its team members?</vt:lpstr>
      <vt:lpstr>Final Scores?</vt:lpstr>
      <vt:lpstr>Hand Hygiene Practical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EMT Just In Time Training Modules, COVID-19</dc:title>
  <dc:creator>Richard Parker</dc:creator>
  <cp:lastModifiedBy>Richard Parker</cp:lastModifiedBy>
  <cp:revision>17</cp:revision>
  <dcterms:created xsi:type="dcterms:W3CDTF">2020-04-12T14:05:58Z</dcterms:created>
  <dcterms:modified xsi:type="dcterms:W3CDTF">2020-04-23T14:21:08Z</dcterms:modified>
</cp:coreProperties>
</file>